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2516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696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4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47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6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374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22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568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03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33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94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61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C5B846-9C60-43DB-97EF-EC2E7E0C0298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0EB09-6AB7-4618-89A7-FF878AA063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42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5E2F759-8C36-6C03-FEDC-D3A92B73D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932190"/>
              </p:ext>
            </p:extLst>
          </p:nvPr>
        </p:nvGraphicFramePr>
        <p:xfrm>
          <a:off x="467189" y="1619535"/>
          <a:ext cx="5923622" cy="5501265"/>
        </p:xfrm>
        <a:graphic>
          <a:graphicData uri="http://schemas.openxmlformats.org/drawingml/2006/table">
            <a:tbl>
              <a:tblPr/>
              <a:tblGrid>
                <a:gridCol w="295323">
                  <a:extLst>
                    <a:ext uri="{9D8B030D-6E8A-4147-A177-3AD203B41FA5}">
                      <a16:colId xmlns:a16="http://schemas.microsoft.com/office/drawing/2014/main" val="3991957192"/>
                    </a:ext>
                  </a:extLst>
                </a:gridCol>
                <a:gridCol w="564596">
                  <a:extLst>
                    <a:ext uri="{9D8B030D-6E8A-4147-A177-3AD203B41FA5}">
                      <a16:colId xmlns:a16="http://schemas.microsoft.com/office/drawing/2014/main" val="3514551804"/>
                    </a:ext>
                  </a:extLst>
                </a:gridCol>
                <a:gridCol w="536696">
                  <a:extLst>
                    <a:ext uri="{9D8B030D-6E8A-4147-A177-3AD203B41FA5}">
                      <a16:colId xmlns:a16="http://schemas.microsoft.com/office/drawing/2014/main" val="16415905"/>
                    </a:ext>
                  </a:extLst>
                </a:gridCol>
                <a:gridCol w="658386">
                  <a:extLst>
                    <a:ext uri="{9D8B030D-6E8A-4147-A177-3AD203B41FA5}">
                      <a16:colId xmlns:a16="http://schemas.microsoft.com/office/drawing/2014/main" val="4221444683"/>
                    </a:ext>
                  </a:extLst>
                </a:gridCol>
                <a:gridCol w="510979">
                  <a:extLst>
                    <a:ext uri="{9D8B030D-6E8A-4147-A177-3AD203B41FA5}">
                      <a16:colId xmlns:a16="http://schemas.microsoft.com/office/drawing/2014/main" val="3594741935"/>
                    </a:ext>
                  </a:extLst>
                </a:gridCol>
                <a:gridCol w="693471">
                  <a:extLst>
                    <a:ext uri="{9D8B030D-6E8A-4147-A177-3AD203B41FA5}">
                      <a16:colId xmlns:a16="http://schemas.microsoft.com/office/drawing/2014/main" val="2830118264"/>
                    </a:ext>
                  </a:extLst>
                </a:gridCol>
                <a:gridCol w="1080097">
                  <a:extLst>
                    <a:ext uri="{9D8B030D-6E8A-4147-A177-3AD203B41FA5}">
                      <a16:colId xmlns:a16="http://schemas.microsoft.com/office/drawing/2014/main" val="1836786006"/>
                    </a:ext>
                  </a:extLst>
                </a:gridCol>
                <a:gridCol w="748703">
                  <a:extLst>
                    <a:ext uri="{9D8B030D-6E8A-4147-A177-3AD203B41FA5}">
                      <a16:colId xmlns:a16="http://schemas.microsoft.com/office/drawing/2014/main" val="1790795298"/>
                    </a:ext>
                  </a:extLst>
                </a:gridCol>
                <a:gridCol w="835371">
                  <a:extLst>
                    <a:ext uri="{9D8B030D-6E8A-4147-A177-3AD203B41FA5}">
                      <a16:colId xmlns:a16="http://schemas.microsoft.com/office/drawing/2014/main" val="833319497"/>
                    </a:ext>
                  </a:extLst>
                </a:gridCol>
              </a:tblGrid>
              <a:tr h="353988">
                <a:tc rowSpan="1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신</a:t>
                      </a:r>
                      <a:endParaRPr lang="en-US" altLang="ko-KR" sz="1000" b="1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청</a:t>
                      </a:r>
                      <a:endParaRPr lang="en-US" altLang="ko-KR" sz="1000" b="1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인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 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marL="7620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1" kern="0" spc="0" dirty="0" err="1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팀명은</a:t>
                      </a:r>
                      <a:r>
                        <a:rPr lang="ko-KR" altLang="en-US" sz="1000" b="1" i="1" kern="0" spc="0" dirty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추후 변경 가능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99255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i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학생</a:t>
                      </a:r>
                      <a:r>
                        <a:rPr lang="en-US" altLang="ko-KR" sz="1000" b="1" i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i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000" b="1" i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팀장</a:t>
                      </a:r>
                      <a:r>
                        <a:rPr lang="en-US" altLang="ko-KR" sz="1000" b="1" i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소속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76200" marR="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데이터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고등학교</a:t>
                      </a:r>
                      <a:r>
                        <a:rPr lang="ko-KR" altLang="en-US" sz="900" kern="0" spc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돋움" panose="020B0604000101010101" pitchFamily="50" charset="-127"/>
                        </a:rPr>
                        <a:t> 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반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886332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사이언스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연락처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kern="0" spc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010-000-0000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성별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여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121726"/>
                  </a:ext>
                </a:extLst>
              </a:tr>
              <a:tr h="2944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이메일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팀장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iseri@iseri.kr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이메일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팀원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00" dirty="0">
                          <a:solidFill>
                            <a:srgbClr val="0000FF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iseri2022@gmail.com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909"/>
                  </a:ext>
                </a:extLst>
              </a:tr>
              <a:tr h="262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개인정보 수집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이용 동의 여부 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동의 □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비동의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□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357021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학생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소속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76200" marR="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고등학교</a:t>
                      </a:r>
                      <a:r>
                        <a:rPr lang="ko-KR" altLang="en-US" sz="900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돋움" panose="020B0604000101010101" pitchFamily="50" charset="-127"/>
                        </a:rPr>
                        <a:t> 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반</a:t>
                      </a: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280881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연락처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성별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10666"/>
                  </a:ext>
                </a:extLst>
              </a:tr>
              <a:tr h="262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개인정보 수집</a:t>
                      </a: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이용 동의 여부 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동의 □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비동의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□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22603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학생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소속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76200" marR="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고등학교</a:t>
                      </a:r>
                      <a:r>
                        <a:rPr lang="ko-KR" altLang="en-US" sz="900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돋움" panose="020B0604000101010101" pitchFamily="50" charset="-127"/>
                        </a:rPr>
                        <a:t> 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학년</a:t>
                      </a:r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반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106124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연락처</a:t>
                      </a:r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성별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764855"/>
                  </a:ext>
                </a:extLst>
              </a:tr>
              <a:tr h="262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개인정보 수집</a:t>
                      </a: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이용 동의 여부 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동의 □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비동의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□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679694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학생 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5968" marR="75968" marT="37984" marB="37984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소속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76200" marR="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고등학교</a:t>
                      </a:r>
                      <a:r>
                        <a:rPr lang="ko-KR" altLang="en-US" sz="900" kern="0" spc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돋움" panose="020B0604000101010101" pitchFamily="50" charset="-127"/>
                        </a:rPr>
                        <a:t> 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학년</a:t>
                      </a:r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반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403893"/>
                  </a:ext>
                </a:extLst>
              </a:tr>
              <a:tr h="4751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이름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연락처</a:t>
                      </a:r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성별</a:t>
                      </a:r>
                      <a:endParaRPr lang="ko-KR" altLang="en-US" sz="7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101103"/>
                  </a:ext>
                </a:extLst>
              </a:tr>
              <a:tr h="2624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개인정보 수집</a:t>
                      </a: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·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이용 동의 여부 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동의 □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비동의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□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75968" marR="75968" marT="37984" marB="3798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31280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BBE8DBE-2539-84A8-75C6-67DD295E5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06" y="8269270"/>
            <a:ext cx="6534768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본인은 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『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데이터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X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사이언스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LAB』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과 관련해 </a:t>
            </a:r>
            <a:r>
              <a:rPr kumimoji="0" lang="ko-KR" altLang="en-U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작성ㆍ제출한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내용에 허위가 없음을 확인하며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유의사항을 충분히 숙지하였고 본 프로그램 진행에 필요한 요구사항에 성실히 응할 것에 동의합니다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20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2024</a:t>
            </a:r>
            <a:r>
              <a:rPr kumimoji="0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년    </a:t>
            </a:r>
            <a:r>
              <a:rPr kumimoji="0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9</a:t>
            </a:r>
            <a:r>
              <a:rPr kumimoji="0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월    일 </a:t>
            </a:r>
            <a:endParaRPr kumimoji="0" lang="ko-KR" altLang="en-US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3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</a:rPr>
              <a:t>  </a:t>
            </a:r>
            <a:endParaRPr kumimoji="0" lang="ko-KR" altLang="en-US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제주대학교 </a:t>
            </a:r>
            <a:r>
              <a:rPr kumimoji="0" lang="ko-KR" altLang="en-US" sz="15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지능소프트웨어교육연구소장</a:t>
            </a:r>
            <a:r>
              <a:rPr kumimoji="0" lang="ko-KR" altLang="en-US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귀하</a:t>
            </a: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0EB8B-00E8-D7A9-DE02-D3A692979C09}"/>
              </a:ext>
            </a:extLst>
          </p:cNvPr>
          <p:cNvSpPr txBox="1"/>
          <p:nvPr/>
        </p:nvSpPr>
        <p:spPr>
          <a:xfrm>
            <a:off x="0" y="147237"/>
            <a:ext cx="66585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[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서식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1.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신청서 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 ※ 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파란색 텍스트는 예시 및 작성 안내입니다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지우고 작성해주세요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(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이하 동일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kumimoji="0" lang="en-US" altLang="ko-KR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함초롬바탕" panose="02030604000101010101" pitchFamily="18" charset="-127"/>
              <a:ea typeface="HY헤드라인M" panose="02030600000101010101" pitchFamily="18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HY헤드라인M" panose="02030600000101010101" pitchFamily="18" charset="-127"/>
              </a:rPr>
              <a:t>예비 기초과학자를 위한 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AI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HY헤드라인M" panose="02030600000101010101" pitchFamily="18" charset="-127"/>
              </a:rPr>
              <a:t>프로젝트</a:t>
            </a:r>
            <a:endParaRPr kumimoji="0" lang="ko-KR" altLang="en-US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INJEJU 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HY헤드라인M" panose="02030600000101010101" pitchFamily="18" charset="-127"/>
              </a:rPr>
              <a:t>데이터</a:t>
            </a: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X</a:t>
            </a:r>
            <a:r>
              <a:rPr kumimoji="0" lang="ko-KR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HY헤드라인M" panose="02030600000101010101" pitchFamily="18" charset="-127"/>
              </a:rPr>
              <a:t>사이언스</a:t>
            </a:r>
            <a:r>
              <a:rPr kumimoji="0" lang="en-US" altLang="ko-KR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LAB</a:t>
            </a:r>
            <a:endParaRPr kumimoji="0" lang="en-US" altLang="ko-KR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BA47DD5C-D3D6-E7A9-BCE9-2B3EA5B5E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74557"/>
              </p:ext>
            </p:extLst>
          </p:nvPr>
        </p:nvGraphicFramePr>
        <p:xfrm>
          <a:off x="853821" y="7269659"/>
          <a:ext cx="5150358" cy="761238"/>
        </p:xfrm>
        <a:graphic>
          <a:graphicData uri="http://schemas.openxmlformats.org/drawingml/2006/table">
            <a:tbl>
              <a:tblPr/>
              <a:tblGrid>
                <a:gridCol w="858393">
                  <a:extLst>
                    <a:ext uri="{9D8B030D-6E8A-4147-A177-3AD203B41FA5}">
                      <a16:colId xmlns:a16="http://schemas.microsoft.com/office/drawing/2014/main" val="3031522024"/>
                    </a:ext>
                  </a:extLst>
                </a:gridCol>
                <a:gridCol w="1145921">
                  <a:extLst>
                    <a:ext uri="{9D8B030D-6E8A-4147-A177-3AD203B41FA5}">
                      <a16:colId xmlns:a16="http://schemas.microsoft.com/office/drawing/2014/main" val="784714964"/>
                    </a:ext>
                  </a:extLst>
                </a:gridCol>
                <a:gridCol w="570865">
                  <a:extLst>
                    <a:ext uri="{9D8B030D-6E8A-4147-A177-3AD203B41FA5}">
                      <a16:colId xmlns:a16="http://schemas.microsoft.com/office/drawing/2014/main" val="3112268497"/>
                    </a:ext>
                  </a:extLst>
                </a:gridCol>
                <a:gridCol w="858393">
                  <a:extLst>
                    <a:ext uri="{9D8B030D-6E8A-4147-A177-3AD203B41FA5}">
                      <a16:colId xmlns:a16="http://schemas.microsoft.com/office/drawing/2014/main" val="3214301438"/>
                    </a:ext>
                  </a:extLst>
                </a:gridCol>
                <a:gridCol w="1145921">
                  <a:extLst>
                    <a:ext uri="{9D8B030D-6E8A-4147-A177-3AD203B41FA5}">
                      <a16:colId xmlns:a16="http://schemas.microsoft.com/office/drawing/2014/main" val="568732368"/>
                    </a:ext>
                  </a:extLst>
                </a:gridCol>
                <a:gridCol w="570865">
                  <a:extLst>
                    <a:ext uri="{9D8B030D-6E8A-4147-A177-3AD203B41FA5}">
                      <a16:colId xmlns:a16="http://schemas.microsoft.com/office/drawing/2014/main" val="3115532997"/>
                    </a:ext>
                  </a:extLst>
                </a:gridCol>
              </a:tblGrid>
              <a:tr h="380619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신청인 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서명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신청인 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서명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293332"/>
                  </a:ext>
                </a:extLst>
              </a:tr>
              <a:tr h="380619"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신청인 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서명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신청인 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서명</a:t>
                      </a: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320739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9CC7F0D4-D248-E08E-4505-2559CC211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64" y="731482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91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987D654-6494-2DE0-4AB3-A28939005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36646"/>
              </p:ext>
            </p:extLst>
          </p:nvPr>
        </p:nvGraphicFramePr>
        <p:xfrm>
          <a:off x="348750" y="918622"/>
          <a:ext cx="5915025" cy="5499148"/>
        </p:xfrm>
        <a:graphic>
          <a:graphicData uri="http://schemas.openxmlformats.org/drawingml/2006/table">
            <a:tbl>
              <a:tblPr/>
              <a:tblGrid>
                <a:gridCol w="371691">
                  <a:extLst>
                    <a:ext uri="{9D8B030D-6E8A-4147-A177-3AD203B41FA5}">
                      <a16:colId xmlns:a16="http://schemas.microsoft.com/office/drawing/2014/main" val="2491244087"/>
                    </a:ext>
                  </a:extLst>
                </a:gridCol>
                <a:gridCol w="2519038">
                  <a:extLst>
                    <a:ext uri="{9D8B030D-6E8A-4147-A177-3AD203B41FA5}">
                      <a16:colId xmlns:a16="http://schemas.microsoft.com/office/drawing/2014/main" val="360398511"/>
                    </a:ext>
                  </a:extLst>
                </a:gridCol>
                <a:gridCol w="3024296">
                  <a:extLst>
                    <a:ext uri="{9D8B030D-6E8A-4147-A177-3AD203B41FA5}">
                      <a16:colId xmlns:a16="http://schemas.microsoft.com/office/drawing/2014/main" val="1859817178"/>
                    </a:ext>
                  </a:extLst>
                </a:gridCol>
              </a:tblGrid>
              <a:tr h="300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No.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6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설문 문항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6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답변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6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313450"/>
                  </a:ext>
                </a:extLst>
              </a:tr>
              <a:tr h="8062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팀을 기준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으로 </a:t>
                      </a:r>
                      <a:r>
                        <a:rPr lang="ko-KR" altLang="en-US" sz="900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기초과학 중 관심 분야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?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902813"/>
                  </a:ext>
                </a:extLst>
              </a:tr>
              <a:tr h="11742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현재 생각하고 있는 </a:t>
                      </a:r>
                      <a:r>
                        <a:rPr lang="ko-KR" altLang="en-US" sz="9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진로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?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*팀원 모두 작성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049752"/>
                  </a:ext>
                </a:extLst>
              </a:tr>
              <a:tr h="11632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만약 과학 또는 인공지능 관련 동아리 활동을 하고 있다면 </a:t>
                      </a:r>
                      <a:r>
                        <a:rPr lang="ko-KR" altLang="en-US" sz="9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동아리명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을 모두 작성하세요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206650"/>
                  </a:ext>
                </a:extLst>
              </a:tr>
              <a:tr h="11535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본 프로젝트의 최종 결과물은 </a:t>
                      </a:r>
                      <a:r>
                        <a:rPr lang="ko-KR" altLang="en-US" sz="900" b="1" u="sng" kern="0" spc="-4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누구나 활용 가능한 생물</a:t>
                      </a:r>
                      <a:r>
                        <a:rPr lang="en-US" altLang="ko-KR" sz="900" b="1" u="sng" kern="0" spc="-4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900" b="1" u="sng" kern="0" spc="-4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식물</a:t>
                      </a:r>
                      <a:r>
                        <a:rPr lang="en-US" altLang="ko-KR" sz="900" b="1" u="sng" kern="0" spc="-4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 </a:t>
                      </a:r>
                      <a:r>
                        <a:rPr lang="ko-KR" altLang="en-US" sz="900" b="1" u="sng" kern="0" spc="-4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데이터셋 구축을 목표</a:t>
                      </a:r>
                      <a:r>
                        <a:rPr lang="ko-KR" altLang="en-US" sz="900" kern="0" spc="-4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로 하고 있음</a:t>
                      </a:r>
                      <a:r>
                        <a:rPr lang="en-US" altLang="ko-KR" sz="900" kern="0" spc="-4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u="sng" kern="0" spc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502962"/>
                            </a:solidFill>
                          </a:uFill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수집하고 싶은 데이터 종류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를 작성하세요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 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330672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기타 의견이 있다면 자유롭게 작성하세요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.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6908" marR="56908" marT="15734" marB="1573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02726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493A52D-4C0E-7FB9-C4B1-EA7404CC5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48" y="30416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[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서식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2.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기초 설문조사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  <a:endParaRPr kumimoji="0" lang="en-US" altLang="ko-KR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※ 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본 설문은 </a:t>
            </a:r>
            <a:r>
              <a:rPr kumimoji="0" lang="ko-KR" altLang="en-US" sz="1100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프로젝트 참가 선발 기준과는 무관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하며 더 나은 프로그램설계를 위한 참고용 임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  <a:endParaRPr kumimoji="0" lang="en-US" altLang="ko-KR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23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AE50A546-7E89-2893-1FAF-179B7D7A8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97" y="187442"/>
            <a:ext cx="402385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[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서식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3. 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개인정보 수집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‧</a:t>
            </a: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이용 안내 </a:t>
            </a:r>
            <a:r>
              <a:rPr kumimoji="0" lang="en-US" altLang="ko-K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  <a:r>
              <a:rPr kumimoji="0" lang="en-US" altLang="ko-KR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함초롬바탕" panose="02030604000101010101" pitchFamily="18" charset="-127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※ 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참가신청서에 나와있는 개인정보 수집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·</a:t>
            </a:r>
            <a:r>
              <a:rPr kumimoji="0" lang="ko-KR" altLang="en-US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한양신명조"/>
                <a:ea typeface="함초롬바탕" panose="02030604000101010101" pitchFamily="18" charset="-127"/>
              </a:rPr>
              <a:t>이용관련 내용입니다</a:t>
            </a:r>
            <a:r>
              <a:rPr kumimoji="0" lang="en-US" altLang="ko-KR" sz="11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700FF98-2033-E490-335B-60CA46B0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8"/>
          <a:stretch/>
        </p:blipFill>
        <p:spPr>
          <a:xfrm>
            <a:off x="253148" y="1098506"/>
            <a:ext cx="6351704" cy="828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21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befd901-91d9-474e-abbf-2ec2ee5ca0e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95A92EDCDF3B03438497A2B2416D4A54" ma:contentTypeVersion="18" ma:contentTypeDescription="새 문서를 만듭니다." ma:contentTypeScope="" ma:versionID="cc846e790f7e7016ff57efbd5d02ea3a">
  <xsd:schema xmlns:xsd="http://www.w3.org/2001/XMLSchema" xmlns:xs="http://www.w3.org/2001/XMLSchema" xmlns:p="http://schemas.microsoft.com/office/2006/metadata/properties" xmlns:ns3="ebefd901-91d9-474e-abbf-2ec2ee5ca0ed" xmlns:ns4="409b5850-8b86-42a3-ad42-afc699ecea69" targetNamespace="http://schemas.microsoft.com/office/2006/metadata/properties" ma:root="true" ma:fieldsID="77dfdc26e7de2b5fbf30ef6b6b90be55" ns3:_="" ns4:_="">
    <xsd:import namespace="ebefd901-91d9-474e-abbf-2ec2ee5ca0ed"/>
    <xsd:import namespace="409b5850-8b86-42a3-ad42-afc699ecea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efd901-91d9-474e-abbf-2ec2ee5ca0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9b5850-8b86-42a3-ad42-afc699ecea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힌트 해시 공유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05B323-9D24-4869-A02A-13843D598AEB}">
  <ds:schemaRefs>
    <ds:schemaRef ds:uri="409b5850-8b86-42a3-ad42-afc699ecea69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befd901-91d9-474e-abbf-2ec2ee5ca0ed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39EDAA1-FAE7-4A0B-9724-0DACD022A1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394C57-0222-4EA4-ABAE-99B59555DB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efd901-91d9-474e-abbf-2ec2ee5ca0ed"/>
    <ds:schemaRef ds:uri="409b5850-8b86-42a3-ad42-afc699ecea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309</Words>
  <Application>Microsoft Office PowerPoint</Application>
  <PresentationFormat>A4 용지(210x297mm)</PresentationFormat>
  <Paragraphs>92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HY헤드라인M</vt:lpstr>
      <vt:lpstr>한양신명조</vt:lpstr>
      <vt:lpstr>함초롬돋움</vt:lpstr>
      <vt:lpstr>함초롬바탕</vt:lpstr>
      <vt:lpstr>Aptos</vt:lpstr>
      <vt:lpstr>Aptos Display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배진아</dc:creator>
  <cp:lastModifiedBy>choejeongah</cp:lastModifiedBy>
  <cp:revision>2</cp:revision>
  <dcterms:created xsi:type="dcterms:W3CDTF">2024-09-06T02:10:35Z</dcterms:created>
  <dcterms:modified xsi:type="dcterms:W3CDTF">2024-09-06T02:26:16Z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0x01010095A92EDCDF3B03438497A2B2416D4A54</vt:lpwstr>
  </property>
</Properties>
</file>